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F16C0E8-78F9-4259-8A61-7AF1DB66FC42}">
  <a:tblStyle styleId="{9F16C0E8-78F9-4259-8A61-7AF1DB66FC4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Slide">
    <p:bg>
      <p:bgPr>
        <a:gradFill>
          <a:gsLst>
            <a:gs pos="0">
              <a:srgbClr val="501214"/>
            </a:gs>
            <a:gs pos="100000">
              <a:srgbClr val="281214"/>
            </a:gs>
          </a:gsLst>
          <a:lin ang="162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-13453"/>
            <a:ext cx="9143557" cy="685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2133600"/>
            <a:ext cx="6400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_Title Slide">
    <p:bg>
      <p:bgPr>
        <a:gradFill>
          <a:gsLst>
            <a:gs pos="0">
              <a:srgbClr val="501214"/>
            </a:gs>
            <a:gs pos="100000">
              <a:srgbClr val="281214"/>
            </a:gs>
          </a:gsLst>
          <a:lin ang="162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-13453"/>
            <a:ext cx="9143557" cy="685919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" type="subTitle"/>
          </p:nvPr>
        </p:nvSpPr>
        <p:spPr>
          <a:xfrm>
            <a:off x="1371600" y="2133600"/>
            <a:ext cx="6400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52600" y="1828801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wo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800600" y="18288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1752600" y="1828801"/>
            <a:ext cx="2971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Comparis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5334000" y="1828800"/>
            <a:ext cx="3276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1752600" y="1828800"/>
            <a:ext cx="3276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752600" y="609600"/>
            <a:ext cx="281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752600" y="1828801"/>
            <a:ext cx="2819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609600"/>
            <a:ext cx="4191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752600" y="1828801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800600" y="18288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1752600" y="1828801"/>
            <a:ext cx="2971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5334000" y="1828800"/>
            <a:ext cx="3276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1752600" y="1828800"/>
            <a:ext cx="3276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752600" y="609600"/>
            <a:ext cx="281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752600" y="1828801"/>
            <a:ext cx="2819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609600"/>
            <a:ext cx="4191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792288" y="4800600"/>
            <a:ext cx="674211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/>
          <p:nvPr>
            <p:ph idx="2" type="pic"/>
          </p:nvPr>
        </p:nvSpPr>
        <p:spPr>
          <a:xfrm>
            <a:off x="1792288" y="612775"/>
            <a:ext cx="67421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792288" y="5367338"/>
            <a:ext cx="674211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752600" y="1981200"/>
            <a:ext cx="6858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arry.Larson@txstate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subTitle"/>
          </p:nvPr>
        </p:nvSpPr>
        <p:spPr>
          <a:xfrm>
            <a:off x="762000" y="762000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r>
              <a:rPr b="1" i="0" lang="en-US" sz="29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State IEEE Student Branch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r>
              <a:rPr b="1" i="0" lang="en-US" sz="29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Proposal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Status Report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 2017 / Spring 2018</a:t>
            </a:r>
            <a:endParaRPr b="1" i="0" sz="22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State IEEE Student Chapter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rPr lang="en-US" sz="1665"/>
              <a:t>Faculty Advisor: </a:t>
            </a:r>
            <a:r>
              <a:rPr b="0" i="0" lang="en-US" sz="166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Lawrence Larson: </a:t>
            </a:r>
            <a:r>
              <a:rPr b="0" i="0" lang="en-US" sz="1665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Larry.Larson@txstate.edu</a:t>
            </a:r>
            <a:endParaRPr b="0" i="0" sz="166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981200" y="1752600"/>
            <a:ext cx="6858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Student Branch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Location: 	Weekly Meetings: Fri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days at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12:00 pm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Roy F. Mitte Room 5213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601 University Dr, San Marcos TX, 78666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Officers:</a:t>
            </a:r>
            <a:endParaRPr/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Co-Chair:		Caden Sanders</a:t>
            </a:r>
            <a:endParaRPr/>
          </a:p>
          <a:p>
            <a:pPr indent="457200" lvl="6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cjs163@txstate.edu</a:t>
            </a:r>
            <a:endParaRPr/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Co-Chair:		Karina Paz</a:t>
            </a:r>
            <a:b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Email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k_p101@txstate.edu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Secretary:		Yahaira Cueva</a:t>
            </a:r>
            <a:endParaRPr/>
          </a:p>
          <a:p>
            <a:pPr indent="0" lvl="1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Email:yrc2@txstate.edu</a:t>
            </a:r>
            <a:endParaRPr/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Treasurer:		David Johnson</a:t>
            </a:r>
            <a:endParaRPr/>
          </a:p>
          <a:p>
            <a:pPr indent="0" lvl="1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Email: daj65@txstate.edu</a:t>
            </a:r>
            <a:endParaRPr/>
          </a:p>
          <a:p>
            <a:pPr indent="0" lvl="1" marL="457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Officers Term:  May 2017 – May 2018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rPr>
              <a:t>Branch information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1828800" y="1600200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7474FF"/>
                    </a:gs>
                    <a:gs pos="35000">
                      <a:srgbClr val="9F9FFF"/>
                    </a:gs>
                    <a:gs pos="100000">
                      <a:srgbClr val="D6D6FF"/>
                    </a:gs>
                  </a:gsLst>
                  <a:lin ang="16200000" scaled="0"/>
                </a:gradFill>
                <a:tableStyleId>{9F16C0E8-78F9-4259-8A61-7AF1DB66FC42}</a:tableStyleId>
              </a:tblPr>
              <a:tblGrid>
                <a:gridCol w="4064875"/>
                <a:gridCol w="2869325"/>
              </a:tblGrid>
              <a:tr h="534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Funding Received from CTS Phase I for 2017-18 year 		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342900" anchor="b">
                    <a:solidFill>
                      <a:schemeClr val="accent2">
                        <a:alpha val="7490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</a:rPr>
                        <a:t>$1000.00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R5 Conference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342900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$550.00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</a:tr>
              <a:tr h="64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Best Robotics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342900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 Events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342900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Marketing Materials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342900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IEEE PES and CS Student Branch Assistance</a:t>
                      </a:r>
                      <a:endParaRPr/>
                    </a:p>
                  </a:txBody>
                  <a:tcPr marT="9525" marB="0" marR="9525" marL="342900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accent2">
                        <a:alpha val="49803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Early Presentation Submission</a:t>
                      </a:r>
                      <a:endParaRPr/>
                    </a:p>
                  </a:txBody>
                  <a:tcPr marT="9525" marB="0" marR="9525" marL="342900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  <a:endParaRPr/>
                    </a:p>
                  </a:txBody>
                  <a:tcPr marT="9525" marB="0" marR="9525" marL="9525" anchor="ctr">
                    <a:solidFill>
                      <a:schemeClr val="accent2">
                        <a:alpha val="74901"/>
                      </a:schemeClr>
                    </a:solidFill>
                  </a:tcPr>
                </a:tc>
              </a:tr>
              <a:tr h="59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CTS Funding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342900" anchor="ctr">
                    <a:solidFill>
                      <a:srgbClr val="4C4C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$1030.00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4B4BFF"/>
                    </a:solidFill>
                  </a:tcPr>
                </a:tc>
              </a:tr>
            </a:tbl>
          </a:graphicData>
        </a:graphic>
      </p:graphicFrame>
      <p:sp>
        <p:nvSpPr>
          <p:cNvPr id="99" name="Shape 99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rPr>
              <a:t>CTS Phase I Funding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PES/CS Student Branch Assistance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$100 used</a:t>
            </a:r>
            <a:endParaRPr/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Robotics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</a:t>
            </a:r>
            <a:endParaRPr/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Events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$125 used</a:t>
            </a:r>
            <a:endParaRPr/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Material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/>
              <a:t>25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</a:t>
            </a:r>
            <a:endParaRPr/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 5 Conference</a:t>
            </a:r>
            <a:endParaRPr/>
          </a:p>
          <a:p>
            <a:pPr indent="-2857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/>
              <a:t>300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</a:t>
            </a:r>
            <a:endParaRPr/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rPr>
              <a:t>Funding Used in Fall 2017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Competing teams:</a:t>
            </a:r>
            <a:endParaRPr/>
          </a:p>
          <a:p>
            <a:pPr indent="-2984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–"/>
            </a:pPr>
            <a:r>
              <a:rPr lang="en-US"/>
              <a:t>4 Robotics Teams </a:t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rPr>
              <a:t>Region 5 Conference Plans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Bobcat Build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Soccer 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Facility Tour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WiSE Expo 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High school shadowing</a:t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01215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914400" y="3006249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2" type="sldNum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752600" y="1828800"/>
            <a:ext cx="685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